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42"/>
  </p:notesMasterIdLst>
  <p:handoutMasterIdLst>
    <p:handoutMasterId r:id="rId43"/>
  </p:handoutMasterIdLst>
  <p:sldIdLst>
    <p:sldId id="269" r:id="rId5"/>
    <p:sldId id="270" r:id="rId6"/>
    <p:sldId id="272" r:id="rId7"/>
    <p:sldId id="273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4" r:id="rId23"/>
    <p:sldId id="295" r:id="rId24"/>
    <p:sldId id="296" r:id="rId25"/>
    <p:sldId id="293" r:id="rId26"/>
    <p:sldId id="297" r:id="rId27"/>
    <p:sldId id="298" r:id="rId28"/>
    <p:sldId id="300" r:id="rId29"/>
    <p:sldId id="301" r:id="rId30"/>
    <p:sldId id="303" r:id="rId31"/>
    <p:sldId id="304" r:id="rId32"/>
    <p:sldId id="305" r:id="rId33"/>
    <p:sldId id="302" r:id="rId34"/>
    <p:sldId id="299" r:id="rId35"/>
    <p:sldId id="306" r:id="rId36"/>
    <p:sldId id="307" r:id="rId37"/>
    <p:sldId id="308" r:id="rId38"/>
    <p:sldId id="309" r:id="rId39"/>
    <p:sldId id="310" r:id="rId40"/>
    <p:sldId id="311" r:id="rId41"/>
  </p:sldIdLst>
  <p:sldSz cx="9144000" cy="6858000" type="screen4x3"/>
  <p:notesSz cx="6645275" cy="97758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CAD"/>
    <a:srgbClr val="B21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34880CB-5EE0-4DEF-8A57-6D3B2E1BA7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67C16F7-77DE-4E0C-A140-2463A038AB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947B11-949A-48F0-9A97-396FED39ED36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06EF10-5BAD-4976-8BDB-916EB54E01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04CFE86-BB90-4F66-B086-7C0CFD2038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3963" y="9285288"/>
            <a:ext cx="2879725" cy="48895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FD3D80-DE41-4249-AB54-C5A293200F52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A9AC083-6EE2-4B30-9825-CEE6791427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65DD5F3-A1EB-4E95-87B0-DF4D2F1A9F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2A1B08E-23A3-4909-A8FB-23A691E335C3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C7E51362-7B30-4D4C-B440-8867D028D7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728A830A-2ACF-459B-93D0-7C2F7E8D2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3438"/>
            <a:ext cx="5314950" cy="43989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0CE5FB-E153-4215-857D-16D5B41394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79725" cy="4889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DAC038-5F0F-4465-BCD1-EDC6FFE96E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3963" y="9285288"/>
            <a:ext cx="2879725" cy="48895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ABCF4F-DCE6-4CFA-8BA4-8782938B4C43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EFFAB0-1E7C-49E0-8FC4-4E9D3CCE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F364F-FD76-4B21-86A7-E1C51DBFE58D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C177AA-2309-4487-A67F-5289435F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345625-ED7F-47AA-ADE9-52BA06B6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3F360-00F1-4185-8103-31DDC68059D9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1746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3E1804-D87D-4491-8349-57A58EA9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7A3AE-4C8E-4C2E-B1BC-749E4BA62688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9D4B4F-3C47-46EA-A143-500ED5715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5AA7BE-B722-48D0-B5E4-8B75DDBC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29194-A2EA-434C-85C1-8E5BCDC96E59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058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792ECA-5E76-4742-BAC8-1318F0A1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31FAA-4E52-4292-8109-C94A54D4C450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6419E7-5C12-4E0A-9CDC-E4FBB7A8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D65A81-DA4C-427C-A0DB-23C8183B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02CDB-AFC3-48C5-8F4D-2B269EA9368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14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47DBD8-4040-4444-B4B9-C32CC1C8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7BCD-50A6-4206-8D1F-C2D776E31068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397E8A-1E7F-4C9E-8C1E-94BE45B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CF425A-F1BD-4CC3-9013-0958EF9D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D2995-1DBA-47EC-95A5-8AE1C73761A4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20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E5987-FFBA-4701-9124-5B18D09EF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ED906-380F-4457-B9D8-9C1C08E83588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AB1F73-19FF-4D14-A2B6-FF6707E8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D81199-3D2C-488B-B331-0EAA52E94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31508-4B1C-499D-9DD1-F8D34CD251EB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4660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AB6A09D2-EEBB-4AD2-8AE1-7B0D2109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7A770-E588-4239-BC45-FA5E48C8B88C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CF431986-E15C-4055-996F-AFEC26A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08E9A9C4-2971-477F-BE3B-0AB30BC1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1D20-4189-4077-B352-2A6510047F0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7300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A8BBB77-B102-49A0-9E4B-BDDB3144B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88F94-477D-46D7-9276-F2B366328636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2EBD4426-9633-475B-992D-C6D645BF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D4FBAC75-8FDD-4A61-9518-DF8CFDF73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69F6D-EA46-434D-9040-E53CE0870B34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0546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80268E1C-03DB-43A1-9DDE-3D0B6738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4EB9-6DA1-488C-AF5D-A83A4BFD4B77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08F75A17-A40D-4E97-8BF6-0E803DDD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14C25FC9-BE42-4D07-8BE7-5CBC73C4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A82F6-7ACF-4A71-806C-8B18E078073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7143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024A3B4E-A47C-4523-8E5C-B0102CBCF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DBCA-D909-4385-BE08-90F4CB26D13E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179760E7-46E5-4459-84D1-407A3856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ED82E730-3EB4-43C5-B895-A6112FEC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C0CF2-1020-456B-B6AD-F4FE78136D63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958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DE5A6973-B357-4B0E-B7A2-49EEE77D6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0DFED-BAF1-428E-8003-DB4D776CE5D8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A6BC8035-A5C1-4276-A527-BB43DBFB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E739DD0C-E9B6-49E3-9BDD-1E056C48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5E4C5-CCF4-4219-9BFE-8F8517262C2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4610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EEE5C470-7EE1-46AD-9CFC-FCCB883C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4C72-8D73-4D29-8F24-166DE5044426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D85E7256-6EF5-44EE-A7B5-B5027AA6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09BCFC5-C765-4316-860C-6D7F4EC0E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F155-2A3F-4C89-8E8E-8F6B0B793DB9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8178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83D974DD-1A3F-4FB3-8D93-F9EC6564D4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702ED6FB-5035-4D53-82FD-563746B643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56EC7F-10BD-4530-A789-6EE8C2180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20E19C-D841-49BA-A471-EDA7FD74436A}" type="datetimeFigureOut">
              <a:rPr lang="nl-NL"/>
              <a:pPr>
                <a:defRPr/>
              </a:pPr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0B81D0-1B7B-4C5C-A88E-E753FF94C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2E2FAB-3CF8-4A9D-B213-805B80C0A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7EFFDF-7D3A-492C-93AE-CEEECD2AF8F3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6D48A-0D68-4067-98D5-300A56F4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l-NL" dirty="0"/>
            </a:br>
            <a:endParaRPr lang="nl-NL" dirty="0"/>
          </a:p>
        </p:txBody>
      </p:sp>
      <p:sp>
        <p:nvSpPr>
          <p:cNvPr id="4099" name="Tijdelijke aanduiding voor inhoud 2">
            <a:extLst>
              <a:ext uri="{FF2B5EF4-FFF2-40B4-BE49-F238E27FC236}">
                <a16:creationId xmlns:a16="http://schemas.microsoft.com/office/drawing/2014/main" id="{62B24135-A661-49D7-B45E-CEBCE9597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endParaRPr lang="nl-NL" altLang="nl-NL" dirty="0"/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nl-NL" altLang="nl-NL" b="1" dirty="0"/>
              <a:t>Kennisquiz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nl-NL" altLang="nl-NL" b="1" dirty="0"/>
              <a:t>huiselijk geweld &amp; kindermishandeling</a:t>
            </a:r>
          </a:p>
        </p:txBody>
      </p:sp>
      <p:pic>
        <p:nvPicPr>
          <p:cNvPr id="4100" name="Afbeelding 4" descr="VeiligThuis_Drenthe_LOGO_CMYK">
            <a:extLst>
              <a:ext uri="{FF2B5EF4-FFF2-40B4-BE49-F238E27FC236}">
                <a16:creationId xmlns:a16="http://schemas.microsoft.com/office/drawing/2014/main" id="{BB283884-066B-45C7-BE5D-EAAB0432F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3419475" y="1268413"/>
            <a:ext cx="2392363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AE959B-3870-4252-8AC7-4F13810C3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nl-NL" b="1" dirty="0"/>
              <a:t>Hoeveel kinderen zijn jaarlijks slachtoffer van huiselijk geweld?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13315" name="Afbeelding 3" descr="VeiligThuis_Drenthe_LOGO_CMYK">
            <a:extLst>
              <a:ext uri="{FF2B5EF4-FFF2-40B4-BE49-F238E27FC236}">
                <a16:creationId xmlns:a16="http://schemas.microsoft.com/office/drawing/2014/main" id="{9BA58B59-586C-4A16-A98D-3A77125BF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3F6A6-E7B3-4018-9948-7D24C70F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nl-NL" dirty="0"/>
              <a:t>119.000 kinderen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14339" name="Afbeelding 3" descr="VeiligThuis_Drenthe_LOGO_CMYK">
            <a:extLst>
              <a:ext uri="{FF2B5EF4-FFF2-40B4-BE49-F238E27FC236}">
                <a16:creationId xmlns:a16="http://schemas.microsoft.com/office/drawing/2014/main" id="{0B53026A-ACFF-4334-A495-7DB513FD2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4550013B-CFF6-4EE2-B71D-9FDE20037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57A684-4BFA-43A5-9B98-983D229F5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Tegen je zin uitgehuwelijkt worden is in sommige landen heel gewoon. Is dit huiselijk geweld ?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15364" name="Tijdelijke aanduiding voor inhoud 3">
            <a:extLst>
              <a:ext uri="{FF2B5EF4-FFF2-40B4-BE49-F238E27FC236}">
                <a16:creationId xmlns:a16="http://schemas.microsoft.com/office/drawing/2014/main" id="{08ABB3AE-56DC-4B6A-87E1-2D314792E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Afbeelding 3" descr="VeiligThuis_Drenthe_LOGO_CMYK">
            <a:extLst>
              <a:ext uri="{FF2B5EF4-FFF2-40B4-BE49-F238E27FC236}">
                <a16:creationId xmlns:a16="http://schemas.microsoft.com/office/drawing/2014/main" id="{E23024F7-F3C5-4BAA-B4F7-B4C07873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>
            <a:extLst>
              <a:ext uri="{FF2B5EF4-FFF2-40B4-BE49-F238E27FC236}">
                <a16:creationId xmlns:a16="http://schemas.microsoft.com/office/drawing/2014/main" id="{1466ACE1-B717-43D2-B41B-DA34474E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C74374-E360-4D90-BE92-9999B5979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JA; Val onder schadelijke traditionele praktijken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16388" name="Tijdelijke aanduiding voor inhoud 3">
            <a:extLst>
              <a:ext uri="{FF2B5EF4-FFF2-40B4-BE49-F238E27FC236}">
                <a16:creationId xmlns:a16="http://schemas.microsoft.com/office/drawing/2014/main" id="{286720B1-74CA-439C-89F2-6E01EFE28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913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Afbeelding 3" descr="VeiligThuis_Drenthe_LOGO_CMYK">
            <a:extLst>
              <a:ext uri="{FF2B5EF4-FFF2-40B4-BE49-F238E27FC236}">
                <a16:creationId xmlns:a16="http://schemas.microsoft.com/office/drawing/2014/main" id="{3B7534CC-AB45-4B08-B5B7-DF1296CF8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>
            <a:extLst>
              <a:ext uri="{FF2B5EF4-FFF2-40B4-BE49-F238E27FC236}">
                <a16:creationId xmlns:a16="http://schemas.microsoft.com/office/drawing/2014/main" id="{CC249047-6E85-4453-9B97-4F9F7EF8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829E74-DD16-4FE3-8EA9-967CEA6B4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De gevolgen van huiselijk geweld kun je altijd zien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17412" name="Tijdelijke aanduiding voor inhoud 3">
            <a:extLst>
              <a:ext uri="{FF2B5EF4-FFF2-40B4-BE49-F238E27FC236}">
                <a16:creationId xmlns:a16="http://schemas.microsoft.com/office/drawing/2014/main" id="{9DB0B755-ED0C-4309-807C-81873F64A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Afbeelding 3" descr="VeiligThuis_Drenthe_LOGO_CMYK">
            <a:extLst>
              <a:ext uri="{FF2B5EF4-FFF2-40B4-BE49-F238E27FC236}">
                <a16:creationId xmlns:a16="http://schemas.microsoft.com/office/drawing/2014/main" id="{EDC4790A-5681-4EEF-8D22-EDB710800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>
            <a:extLst>
              <a:ext uri="{FF2B5EF4-FFF2-40B4-BE49-F238E27FC236}">
                <a16:creationId xmlns:a16="http://schemas.microsoft.com/office/drawing/2014/main" id="{34C935AE-CF3C-4A71-945C-184D7FF7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9D60F5-68B2-43FF-A4D4-CF51D9134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NEE: Niet als het gaat om; psychische signalen, lichamelijke signalen, signalen in gedrag 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18436" name="Tijdelijke aanduiding voor inhoud 5">
            <a:extLst>
              <a:ext uri="{FF2B5EF4-FFF2-40B4-BE49-F238E27FC236}">
                <a16:creationId xmlns:a16="http://schemas.microsoft.com/office/drawing/2014/main" id="{79DCCAA4-B2EB-4871-BD4B-1ED739502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476250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Afbeelding 3" descr="VeiligThuis_Drenthe_LOGO_CMYK">
            <a:extLst>
              <a:ext uri="{FF2B5EF4-FFF2-40B4-BE49-F238E27FC236}">
                <a16:creationId xmlns:a16="http://schemas.microsoft.com/office/drawing/2014/main" id="{13FB69EC-7D5D-4576-BCA9-E6E6E0321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>
            <a:extLst>
              <a:ext uri="{FF2B5EF4-FFF2-40B4-BE49-F238E27FC236}">
                <a16:creationId xmlns:a16="http://schemas.microsoft.com/office/drawing/2014/main" id="{687BBA00-525F-46D8-835D-A117267ED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DD876D-ED30-41D7-8BD9-19FCCE193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Mannen zijn altijd daders, vrouwen zijn altijd slachtoffers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19460" name="Tijdelijke aanduiding voor inhoud 3">
            <a:extLst>
              <a:ext uri="{FF2B5EF4-FFF2-40B4-BE49-F238E27FC236}">
                <a16:creationId xmlns:a16="http://schemas.microsoft.com/office/drawing/2014/main" id="{D3359441-1990-4047-B7D0-25E09C7D5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Afbeelding 3" descr="VeiligThuis_Drenthe_LOGO_CMYK">
            <a:extLst>
              <a:ext uri="{FF2B5EF4-FFF2-40B4-BE49-F238E27FC236}">
                <a16:creationId xmlns:a16="http://schemas.microsoft.com/office/drawing/2014/main" id="{B37B5089-13F8-4729-8920-5ACDDC18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9997338F-4998-457E-B1DA-E559386C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812265-DA2A-4C72-B3DE-DC1CBA180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NEE: In de meeste gevallen is er sprake van een (verstoorde) relatiedynamiek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0484" name="Tijdelijke aanduiding voor inhoud 5">
            <a:extLst>
              <a:ext uri="{FF2B5EF4-FFF2-40B4-BE49-F238E27FC236}">
                <a16:creationId xmlns:a16="http://schemas.microsoft.com/office/drawing/2014/main" id="{8F22B1A0-5755-4E2E-8238-D87562176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338138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Afbeelding 3" descr="VeiligThuis_Drenthe_LOGO_CMYK">
            <a:extLst>
              <a:ext uri="{FF2B5EF4-FFF2-40B4-BE49-F238E27FC236}">
                <a16:creationId xmlns:a16="http://schemas.microsoft.com/office/drawing/2014/main" id="{4B722B23-E820-48AB-A6A0-A9606B091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36405E-A5BF-4D49-BE8C-54E3424D4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Praten is een belangrijke eerste stap bij het stoppen van huiselijk geweld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21507" name="Tijdelijke aanduiding voor inhoud 3">
            <a:extLst>
              <a:ext uri="{FF2B5EF4-FFF2-40B4-BE49-F238E27FC236}">
                <a16:creationId xmlns:a16="http://schemas.microsoft.com/office/drawing/2014/main" id="{F1B8D711-52E7-48D4-BD57-F7AA604CB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Afbeelding 3" descr="VeiligThuis_Drenthe_LOGO_CMYK">
            <a:extLst>
              <a:ext uri="{FF2B5EF4-FFF2-40B4-BE49-F238E27FC236}">
                <a16:creationId xmlns:a16="http://schemas.microsoft.com/office/drawing/2014/main" id="{8A838D60-2F33-4143-92AF-811365646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>
            <a:extLst>
              <a:ext uri="{FF2B5EF4-FFF2-40B4-BE49-F238E27FC236}">
                <a16:creationId xmlns:a16="http://schemas.microsoft.com/office/drawing/2014/main" id="{5DB85C33-A15D-4AE4-A047-794FBE0CF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8042D3-DC8E-42E5-AF60-197F842E2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door erover te praten wordt het geheim doorbroken en kan hulp starten.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2532" name="Tijdelijke aanduiding voor inhoud 3">
            <a:extLst>
              <a:ext uri="{FF2B5EF4-FFF2-40B4-BE49-F238E27FC236}">
                <a16:creationId xmlns:a16="http://schemas.microsoft.com/office/drawing/2014/main" id="{C62CCA64-07A2-428D-BD02-A2833EE7B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813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Afbeelding 3" descr="VeiligThuis_Drenthe_LOGO_CMYK">
            <a:extLst>
              <a:ext uri="{FF2B5EF4-FFF2-40B4-BE49-F238E27FC236}">
                <a16:creationId xmlns:a16="http://schemas.microsoft.com/office/drawing/2014/main" id="{111C544C-A463-4726-BE45-A38FAEE6A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6D8924CA-F062-4452-9526-3C3FBCF01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112A08-309E-438C-97F8-5F45B00DE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Huiselijk geweld vindt altijd plaats achter de voordeur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5124" name="Tijdelijke aanduiding voor inhoud 3">
            <a:extLst>
              <a:ext uri="{FF2B5EF4-FFF2-40B4-BE49-F238E27FC236}">
                <a16:creationId xmlns:a16="http://schemas.microsoft.com/office/drawing/2014/main" id="{0DA4EE73-9E86-4F3D-AA4B-B5AE81E5C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Afbeelding 3" descr="VeiligThuis_Drenthe_LOGO_CMYK">
            <a:extLst>
              <a:ext uri="{FF2B5EF4-FFF2-40B4-BE49-F238E27FC236}">
                <a16:creationId xmlns:a16="http://schemas.microsoft.com/office/drawing/2014/main" id="{8EE28B85-4F07-451A-8146-C35F6F27F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>
            <a:extLst>
              <a:ext uri="{FF2B5EF4-FFF2-40B4-BE49-F238E27FC236}">
                <a16:creationId xmlns:a16="http://schemas.microsoft.com/office/drawing/2014/main" id="{48993211-5364-412E-ABAA-46EE0D6F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D81F8E-04E2-47AF-A70C-19346D17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Huiselijk geweld komt alleen voor binnen arme gezinnen.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23556" name="Tijdelijke aanduiding voor inhoud 3">
            <a:extLst>
              <a:ext uri="{FF2B5EF4-FFF2-40B4-BE49-F238E27FC236}">
                <a16:creationId xmlns:a16="http://schemas.microsoft.com/office/drawing/2014/main" id="{38ADF68C-A8E0-4D1E-9E0B-EE95A421A0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Afbeelding 3" descr="VeiligThuis_Drenthe_LOGO_CMYK">
            <a:extLst>
              <a:ext uri="{FF2B5EF4-FFF2-40B4-BE49-F238E27FC236}">
                <a16:creationId xmlns:a16="http://schemas.microsoft.com/office/drawing/2014/main" id="{25427F32-5670-4C7C-AA06-F4953FD06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>
            <a:extLst>
              <a:ext uri="{FF2B5EF4-FFF2-40B4-BE49-F238E27FC236}">
                <a16:creationId xmlns:a16="http://schemas.microsoft.com/office/drawing/2014/main" id="{367E2C24-AEA6-4C2B-8760-FC00647D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5DC68A-D61F-48AC-9531-52FD5B4E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NEE: huiselijk geweld komt in alle lagen van de bevolking voor (rijk, arm, allochtoon, autochtoon, in de stad, op het platteland,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4580" name="Tijdelijke aanduiding voor inhoud 5">
            <a:extLst>
              <a:ext uri="{FF2B5EF4-FFF2-40B4-BE49-F238E27FC236}">
                <a16:creationId xmlns:a16="http://schemas.microsoft.com/office/drawing/2014/main" id="{6ED70F43-FEC6-4886-A0C6-98D9732EF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04813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Afbeelding 3" descr="VeiligThuis_Drenthe_LOGO_CMYK">
            <a:extLst>
              <a:ext uri="{FF2B5EF4-FFF2-40B4-BE49-F238E27FC236}">
                <a16:creationId xmlns:a16="http://schemas.microsoft.com/office/drawing/2014/main" id="{7DDDAEC5-3133-4811-AEB9-91E323E84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>
            <a:extLst>
              <a:ext uri="{FF2B5EF4-FFF2-40B4-BE49-F238E27FC236}">
                <a16:creationId xmlns:a16="http://schemas.microsoft.com/office/drawing/2014/main" id="{5BE44F00-AD0A-474F-BC15-935F49F4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1284E7-AFA1-419F-BF33-6B97F1F8D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Huiselijk geweld kan je het beste binnen de familie oplossen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25604" name="Tijdelijke aanduiding voor inhoud 3">
            <a:extLst>
              <a:ext uri="{FF2B5EF4-FFF2-40B4-BE49-F238E27FC236}">
                <a16:creationId xmlns:a16="http://schemas.microsoft.com/office/drawing/2014/main" id="{CE530630-9577-45BF-ADC7-2378664FA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Afbeelding 3" descr="VeiligThuis_Drenthe_LOGO_CMYK">
            <a:extLst>
              <a:ext uri="{FF2B5EF4-FFF2-40B4-BE49-F238E27FC236}">
                <a16:creationId xmlns:a16="http://schemas.microsoft.com/office/drawing/2014/main" id="{4D4FF6F0-7E8B-49B1-A3A3-B4ECA47F0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>
            <a:extLst>
              <a:ext uri="{FF2B5EF4-FFF2-40B4-BE49-F238E27FC236}">
                <a16:creationId xmlns:a16="http://schemas.microsoft.com/office/drawing/2014/main" id="{C1F51F77-74D1-4E3C-A861-31DBB6A4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CF39F0-0697-4743-892E-BA9B17216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NEE: Binnen het gezin is er sprake van relatiepatronen die zonder hulp van een professional erg moeilijk te doorbreken zijn.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6628" name="Tijdelijke aanduiding voor inhoud 5">
            <a:extLst>
              <a:ext uri="{FF2B5EF4-FFF2-40B4-BE49-F238E27FC236}">
                <a16:creationId xmlns:a16="http://schemas.microsoft.com/office/drawing/2014/main" id="{B0072C34-5134-4DB3-9917-2601FBAE6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Afbeelding 3" descr="VeiligThuis_Drenthe_LOGO_CMYK">
            <a:extLst>
              <a:ext uri="{FF2B5EF4-FFF2-40B4-BE49-F238E27FC236}">
                <a16:creationId xmlns:a16="http://schemas.microsoft.com/office/drawing/2014/main" id="{E0087ECE-54B7-405D-96BB-9093E1C83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>
            <a:extLst>
              <a:ext uri="{FF2B5EF4-FFF2-40B4-BE49-F238E27FC236}">
                <a16:creationId xmlns:a16="http://schemas.microsoft.com/office/drawing/2014/main" id="{60F11BFF-B20C-47FD-AF5D-548E31BA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60B750-6D77-4322-9263-64962CD51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Als kind getuige zijn van huiselijk geweld is even schadelijk als zelf geslagen worden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27652" name="Tijdelijke aanduiding voor inhoud 3">
            <a:extLst>
              <a:ext uri="{FF2B5EF4-FFF2-40B4-BE49-F238E27FC236}">
                <a16:creationId xmlns:a16="http://schemas.microsoft.com/office/drawing/2014/main" id="{4D0A651E-BEEF-428A-AD37-C2B46FC3B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Afbeelding 3" descr="VeiligThuis_Drenthe_LOGO_CMYK">
            <a:extLst>
              <a:ext uri="{FF2B5EF4-FFF2-40B4-BE49-F238E27FC236}">
                <a16:creationId xmlns:a16="http://schemas.microsoft.com/office/drawing/2014/main" id="{54B73EE7-EE7C-4F87-AC9B-DBADB8DD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>
            <a:extLst>
              <a:ext uri="{FF2B5EF4-FFF2-40B4-BE49-F238E27FC236}">
                <a16:creationId xmlns:a16="http://schemas.microsoft.com/office/drawing/2014/main" id="{DB058F26-D740-4610-B1D1-3C8451A2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C61D62-CB96-4BEA-8193-907B5B5D0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De schade van het getuige zijn van geweldtussen de ouders is vergelijkbaar met de schade die een kind oploopt door directe mishandeling.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8676" name="Tijdelijke aanduiding voor inhoud 3">
            <a:extLst>
              <a:ext uri="{FF2B5EF4-FFF2-40B4-BE49-F238E27FC236}">
                <a16:creationId xmlns:a16="http://schemas.microsoft.com/office/drawing/2014/main" id="{82715960-FD63-407C-9D0B-1938E20FE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41300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Afbeelding 3" descr="VeiligThuis_Drenthe_LOGO_CMYK">
            <a:extLst>
              <a:ext uri="{FF2B5EF4-FFF2-40B4-BE49-F238E27FC236}">
                <a16:creationId xmlns:a16="http://schemas.microsoft.com/office/drawing/2014/main" id="{A16073E4-825B-4C7D-926B-8EFA2B812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>
            <a:extLst>
              <a:ext uri="{FF2B5EF4-FFF2-40B4-BE49-F238E27FC236}">
                <a16:creationId xmlns:a16="http://schemas.microsoft.com/office/drawing/2014/main" id="{E11712EF-FE1D-44C7-9070-CDCB7677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C9EA68-0644-4B20-9C53-9813D5162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Huiselijk geweld is de meest voorkomende vorm van geweld in onze samenleving.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29700" name="Tijdelijke aanduiding voor inhoud 3">
            <a:extLst>
              <a:ext uri="{FF2B5EF4-FFF2-40B4-BE49-F238E27FC236}">
                <a16:creationId xmlns:a16="http://schemas.microsoft.com/office/drawing/2014/main" id="{93056CED-000F-4CB1-823F-3A174575D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Afbeelding 3" descr="VeiligThuis_Drenthe_LOGO_CMYK">
            <a:extLst>
              <a:ext uri="{FF2B5EF4-FFF2-40B4-BE49-F238E27FC236}">
                <a16:creationId xmlns:a16="http://schemas.microsoft.com/office/drawing/2014/main" id="{D8BDCA07-1B76-4D6A-875B-5398E6242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>
            <a:extLst>
              <a:ext uri="{FF2B5EF4-FFF2-40B4-BE49-F238E27FC236}">
                <a16:creationId xmlns:a16="http://schemas.microsoft.com/office/drawing/2014/main" id="{4CB829EA-2DEC-4E02-BF4F-115ED793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1989D2-0D84-46C1-AEF6-BB2146684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45% van de Nederlandse bevolking heeft er ooit in zijn of haar leven mee te maken gehad.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30724" name="Tijdelijke aanduiding voor inhoud 3">
            <a:extLst>
              <a:ext uri="{FF2B5EF4-FFF2-40B4-BE49-F238E27FC236}">
                <a16:creationId xmlns:a16="http://schemas.microsoft.com/office/drawing/2014/main" id="{F2F89B43-9097-4D3E-ABF9-7C84AB5A6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638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Afbeelding 3" descr="VeiligThuis_Drenthe_LOGO_CMYK">
            <a:extLst>
              <a:ext uri="{FF2B5EF4-FFF2-40B4-BE49-F238E27FC236}">
                <a16:creationId xmlns:a16="http://schemas.microsoft.com/office/drawing/2014/main" id="{D6001241-FA94-4601-AC52-DEF8CFCC8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>
            <a:extLst>
              <a:ext uri="{FF2B5EF4-FFF2-40B4-BE49-F238E27FC236}">
                <a16:creationId xmlns:a16="http://schemas.microsoft.com/office/drawing/2014/main" id="{FD617786-FC73-41D2-AAB8-8E8A9DBF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4D6497-8896-451E-A512-A2DEC2631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Per jaar zijn er meer dan 400.000 incidenten van huiselijk geweld en kindermishandeling.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1748" name="Tijdelijke aanduiding voor inhoud 3">
            <a:extLst>
              <a:ext uri="{FF2B5EF4-FFF2-40B4-BE49-F238E27FC236}">
                <a16:creationId xmlns:a16="http://schemas.microsoft.com/office/drawing/2014/main" id="{843E2549-CEA9-4B29-BF76-D8A7E5D68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Afbeelding 3" descr="VeiligThuis_Drenthe_LOGO_CMYK">
            <a:extLst>
              <a:ext uri="{FF2B5EF4-FFF2-40B4-BE49-F238E27FC236}">
                <a16:creationId xmlns:a16="http://schemas.microsoft.com/office/drawing/2014/main" id="{BED79276-549F-4163-A17A-E02615A51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7A23A1-F45F-478A-BCE2-FCB3AEF5B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Er zijn per jaar ongeveer 500.000 incidenten van huiselijk geweld en kindermishandeling.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32771" name="Tijdelijke aanduiding voor inhoud 3">
            <a:extLst>
              <a:ext uri="{FF2B5EF4-FFF2-40B4-BE49-F238E27FC236}">
                <a16:creationId xmlns:a16="http://schemas.microsoft.com/office/drawing/2014/main" id="{E79B78E5-201D-4B8A-87BD-523E688CA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Afbeelding 3" descr="VeiligThuis_Drenthe_LOGO_CMYK">
            <a:extLst>
              <a:ext uri="{FF2B5EF4-FFF2-40B4-BE49-F238E27FC236}">
                <a16:creationId xmlns:a16="http://schemas.microsoft.com/office/drawing/2014/main" id="{49B187FA-67DB-4D0B-8E82-82C9B3255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>
            <a:extLst>
              <a:ext uri="{FF2B5EF4-FFF2-40B4-BE49-F238E27FC236}">
                <a16:creationId xmlns:a16="http://schemas.microsoft.com/office/drawing/2014/main" id="{D727E95D-F858-4111-B019-180D59C7D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39082-3CB4-400B-A7A9-982E98FD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NEE: Huiselijk geweld is: “ Geweld dat door iemand uit de huiselijke kring van het slachtoffer is gepleegd” 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6148" name="Tijdelijke aanduiding voor inhoud 5">
            <a:extLst>
              <a:ext uri="{FF2B5EF4-FFF2-40B4-BE49-F238E27FC236}">
                <a16:creationId xmlns:a16="http://schemas.microsoft.com/office/drawing/2014/main" id="{C4904067-8161-4641-9C30-BE6572137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8138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Afbeelding 3" descr="VeiligThuis_Drenthe_LOGO_CMYK">
            <a:extLst>
              <a:ext uri="{FF2B5EF4-FFF2-40B4-BE49-F238E27FC236}">
                <a16:creationId xmlns:a16="http://schemas.microsoft.com/office/drawing/2014/main" id="{D550C52F-0D78-4F29-A9F8-1FE6032AD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4D2DFB-4F56-4630-9650-F7F0987B6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De pedagogische tik is bij wet verboden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3795" name="Tijdelijke aanduiding voor inhoud 3">
            <a:extLst>
              <a:ext uri="{FF2B5EF4-FFF2-40B4-BE49-F238E27FC236}">
                <a16:creationId xmlns:a16="http://schemas.microsoft.com/office/drawing/2014/main" id="{25604054-7698-4F40-AE2C-5A1FF3E48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Afbeelding 3" descr="VeiligThuis_Drenthe_LOGO_CMYK">
            <a:extLst>
              <a:ext uri="{FF2B5EF4-FFF2-40B4-BE49-F238E27FC236}">
                <a16:creationId xmlns:a16="http://schemas.microsoft.com/office/drawing/2014/main" id="{1B22EFE8-973C-4D6A-BF80-882F1DFF2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A4F1E-8686-4D7B-83D6-E4496864D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2138" y="3341688"/>
            <a:ext cx="3743325" cy="1152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Ja, sinds april 2006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4819" name="Tijdelijke aanduiding voor inhoud 3">
            <a:extLst>
              <a:ext uri="{FF2B5EF4-FFF2-40B4-BE49-F238E27FC236}">
                <a16:creationId xmlns:a16="http://schemas.microsoft.com/office/drawing/2014/main" id="{1FFCC1DD-B6A2-4234-B09C-B2B07D153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4638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Afbeelding 3" descr="VeiligThuis_Drenthe_LOGO_CMYK">
            <a:extLst>
              <a:ext uri="{FF2B5EF4-FFF2-40B4-BE49-F238E27FC236}">
                <a16:creationId xmlns:a16="http://schemas.microsoft.com/office/drawing/2014/main" id="{531F3450-B007-41CB-962D-E5A289750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D04195-3419-4571-A87A-8CEBE7512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Kinderen die getuige zijn van huiselijk geweld lopen een grotere kans zelf dader te worden dan kinderen die geen getuige zijn geweest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5843" name="Tijdelijke aanduiding voor inhoud 3">
            <a:extLst>
              <a:ext uri="{FF2B5EF4-FFF2-40B4-BE49-F238E27FC236}">
                <a16:creationId xmlns:a16="http://schemas.microsoft.com/office/drawing/2014/main" id="{B4561DF2-2E32-46A3-9270-3FB74A0EC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Afbeelding 3" descr="VeiligThuis_Drenthe_LOGO_CMYK">
            <a:extLst>
              <a:ext uri="{FF2B5EF4-FFF2-40B4-BE49-F238E27FC236}">
                <a16:creationId xmlns:a16="http://schemas.microsoft.com/office/drawing/2014/main" id="{94D917F3-0EBF-454F-A1EE-955A9FDB9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>
            <a:extLst>
              <a:ext uri="{FF2B5EF4-FFF2-40B4-BE49-F238E27FC236}">
                <a16:creationId xmlns:a16="http://schemas.microsoft.com/office/drawing/2014/main" id="{D62D1132-DF02-424E-B068-D7FF16B2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F610C2-37F2-4F38-8C52-BE6FFA20D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 Door de verkeerdere voor beelden. “Wel geleerd hoe het niet moet, niet hoe het wel moet/ook kan”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36868" name="Tijdelijke aanduiding voor inhoud 3">
            <a:extLst>
              <a:ext uri="{FF2B5EF4-FFF2-40B4-BE49-F238E27FC236}">
                <a16:creationId xmlns:a16="http://schemas.microsoft.com/office/drawing/2014/main" id="{A803D63B-39BB-4B02-B727-48C133B7F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Afbeelding 3" descr="VeiligThuis_Drenthe_LOGO_CMYK">
            <a:extLst>
              <a:ext uri="{FF2B5EF4-FFF2-40B4-BE49-F238E27FC236}">
                <a16:creationId xmlns:a16="http://schemas.microsoft.com/office/drawing/2014/main" id="{B0FB7E65-29EE-4C67-931B-74E0D6430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>
            <a:extLst>
              <a:ext uri="{FF2B5EF4-FFF2-40B4-BE49-F238E27FC236}">
                <a16:creationId xmlns:a16="http://schemas.microsoft.com/office/drawing/2014/main" id="{A54316C9-EEE9-47DD-A397-5CB24770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AD93A2-35AC-4C2C-8A06-70EB3C4E4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50% van alle huiselijk geweld zaken wordt gemeld bij de politie 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7892" name="Tijdelijke aanduiding voor inhoud 3">
            <a:extLst>
              <a:ext uri="{FF2B5EF4-FFF2-40B4-BE49-F238E27FC236}">
                <a16:creationId xmlns:a16="http://schemas.microsoft.com/office/drawing/2014/main" id="{398FCDF7-953E-4AAC-940D-4BFD07B34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Afbeelding 3" descr="VeiligThuis_Drenthe_LOGO_CMYK">
            <a:extLst>
              <a:ext uri="{FF2B5EF4-FFF2-40B4-BE49-F238E27FC236}">
                <a16:creationId xmlns:a16="http://schemas.microsoft.com/office/drawing/2014/main" id="{33C91735-219D-4FF2-B466-07C8FBA26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inhoud 2">
            <a:extLst>
              <a:ext uri="{FF2B5EF4-FFF2-40B4-BE49-F238E27FC236}">
                <a16:creationId xmlns:a16="http://schemas.microsoft.com/office/drawing/2014/main" id="{BC6777F9-9197-4B81-ADB0-A560B5E8F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NL" altLang="nl-NL" sz="2800"/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2800"/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2800"/>
          </a:p>
          <a:p>
            <a:pPr marL="0" indent="0">
              <a:buFont typeface="Arial" panose="020B0604020202020204" pitchFamily="34" charset="0"/>
              <a:buNone/>
            </a:pPr>
            <a:r>
              <a:rPr lang="nl-NL" altLang="nl-NL" sz="2400"/>
              <a:t>Niet waar, 12% wordt gemeld bij de politie. (Schaamte, angst, taboe, niet willen dat de relatie stopt maar wel dat het geweld stopt, etc)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/>
          </a:p>
        </p:txBody>
      </p:sp>
      <p:pic>
        <p:nvPicPr>
          <p:cNvPr id="38915" name="Afbeelding 3" descr="VeiligThuis_Drenthe_LOGO_CMYK">
            <a:extLst>
              <a:ext uri="{FF2B5EF4-FFF2-40B4-BE49-F238E27FC236}">
                <a16:creationId xmlns:a16="http://schemas.microsoft.com/office/drawing/2014/main" id="{55A0E1E7-8C67-4AA8-A539-B2A4E6C1E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Tijdelijke aanduiding voor inhoud 5">
            <a:extLst>
              <a:ext uri="{FF2B5EF4-FFF2-40B4-BE49-F238E27FC236}">
                <a16:creationId xmlns:a16="http://schemas.microsoft.com/office/drawing/2014/main" id="{F9AF61F3-BE41-40C5-95FE-D088D9BBD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73DA64-AF4E-42A5-B535-60AA6A1A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5" y="2205038"/>
            <a:ext cx="7427913" cy="1397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Wat zijn de Stappen van de meldcode?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39939" name="Afbeelding 3" descr="VeiligThuis_Drenthe_LOGO_CMYK">
            <a:extLst>
              <a:ext uri="{FF2B5EF4-FFF2-40B4-BE49-F238E27FC236}">
                <a16:creationId xmlns:a16="http://schemas.microsoft.com/office/drawing/2014/main" id="{C7EB1E42-A280-417C-80F5-6E446D93E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>
            <a:extLst>
              <a:ext uri="{FF2B5EF4-FFF2-40B4-BE49-F238E27FC236}">
                <a16:creationId xmlns:a16="http://schemas.microsoft.com/office/drawing/2014/main" id="{3B8A6891-371E-4B8F-932C-E8DEFCD5B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8EDD3F-71DD-4E5E-BFE3-1EB99A6A9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Signaleren, consulteren, bespreken, wegen, beslissen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40964" name="Afbeelding 3" descr="VeiligThuis_Drenthe_LOGO_CMYK">
            <a:extLst>
              <a:ext uri="{FF2B5EF4-FFF2-40B4-BE49-F238E27FC236}">
                <a16:creationId xmlns:a16="http://schemas.microsoft.com/office/drawing/2014/main" id="{0A5A3472-824C-4B23-A19B-F24F7BADB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58C815-0729-4AEC-A7B9-CEBD9AC3C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Een week je partner doodzwijgen na een ruzie is een vorm van huiselijk geweld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7171" name="Tijdelijke aanduiding voor inhoud 3">
            <a:extLst>
              <a:ext uri="{FF2B5EF4-FFF2-40B4-BE49-F238E27FC236}">
                <a16:creationId xmlns:a16="http://schemas.microsoft.com/office/drawing/2014/main" id="{D0FBA8DE-8ED8-4342-8499-E44F73F7D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Afbeelding 3" descr="VeiligThuis_Drenthe_LOGO_CMYK">
            <a:extLst>
              <a:ext uri="{FF2B5EF4-FFF2-40B4-BE49-F238E27FC236}">
                <a16:creationId xmlns:a16="http://schemas.microsoft.com/office/drawing/2014/main" id="{C142652B-C693-42EE-8CAB-DD6857D00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1C3496FB-29C6-47E1-97D8-3A64B895D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7A8BDF-495F-490B-A958-FF2E67436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is psychisch geweld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8196" name="Tijdelijke aanduiding voor inhoud 3">
            <a:extLst>
              <a:ext uri="{FF2B5EF4-FFF2-40B4-BE49-F238E27FC236}">
                <a16:creationId xmlns:a16="http://schemas.microsoft.com/office/drawing/2014/main" id="{ACB8D7B4-4B41-4917-A2AC-7812D0D3B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813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Afbeelding 3" descr="VeiligThuis_Drenthe_LOGO_CMYK">
            <a:extLst>
              <a:ext uri="{FF2B5EF4-FFF2-40B4-BE49-F238E27FC236}">
                <a16:creationId xmlns:a16="http://schemas.microsoft.com/office/drawing/2014/main" id="{2532CD70-D971-43F7-BF32-D97626490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0EA52428-AF6F-4C11-AC76-E05A40C1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34D14D-BE86-4FE2-A9B5-92D83749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Je  demente vrouw van 78 opsluiten in de slaapkamer als je boodschappen gaat doen is huiselijk geweld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9220" name="Tijdelijke aanduiding voor inhoud 3">
            <a:extLst>
              <a:ext uri="{FF2B5EF4-FFF2-40B4-BE49-F238E27FC236}">
                <a16:creationId xmlns:a16="http://schemas.microsoft.com/office/drawing/2014/main" id="{67356817-AF83-410C-90E3-62D1228A3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Afbeelding 3" descr="VeiligThuis_Drenthe_LOGO_CMYK">
            <a:extLst>
              <a:ext uri="{FF2B5EF4-FFF2-40B4-BE49-F238E27FC236}">
                <a16:creationId xmlns:a16="http://schemas.microsoft.com/office/drawing/2014/main" id="{169D8BBB-0611-469C-AAD2-C746E2618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>
            <a:extLst>
              <a:ext uri="{FF2B5EF4-FFF2-40B4-BE49-F238E27FC236}">
                <a16:creationId xmlns:a16="http://schemas.microsoft.com/office/drawing/2014/main" id="{8AF20D02-369B-43FA-98EB-13C646ED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9870F9-5A88-426A-AFF1-E331DB603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JA: Valt onder ouderenmishandeling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10244" name="Tijdelijke aanduiding voor inhoud 3">
            <a:extLst>
              <a:ext uri="{FF2B5EF4-FFF2-40B4-BE49-F238E27FC236}">
                <a16:creationId xmlns:a16="http://schemas.microsoft.com/office/drawing/2014/main" id="{DDFDF2EC-7B80-4A1B-ADFD-FF45AC99D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5908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Afbeelding 3" descr="VeiligThuis_Drenthe_LOGO_CMYK">
            <a:extLst>
              <a:ext uri="{FF2B5EF4-FFF2-40B4-BE49-F238E27FC236}">
                <a16:creationId xmlns:a16="http://schemas.microsoft.com/office/drawing/2014/main" id="{9350952B-A540-4870-AC6A-968E335A5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EE6351F4-1734-4C42-9BE5-93BD27FE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6074FC-6838-4517-B41D-68F106FB6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b="1" dirty="0"/>
              <a:t>Eén keer je ouders verrot schelden als je iets geweigerd wordt is huiselijk geweld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pic>
        <p:nvPicPr>
          <p:cNvPr id="11268" name="Tijdelijke aanduiding voor inhoud 3">
            <a:extLst>
              <a:ext uri="{FF2B5EF4-FFF2-40B4-BE49-F238E27FC236}">
                <a16:creationId xmlns:a16="http://schemas.microsoft.com/office/drawing/2014/main" id="{EA85E66E-64B3-48E9-97F6-92DD0B5E65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35363"/>
            <a:ext cx="47482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Afbeelding 3" descr="VeiligThuis_Drenthe_LOGO_CMYK">
            <a:extLst>
              <a:ext uri="{FF2B5EF4-FFF2-40B4-BE49-F238E27FC236}">
                <a16:creationId xmlns:a16="http://schemas.microsoft.com/office/drawing/2014/main" id="{BCB33B83-F3A9-4F75-8007-F13799E69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8D3146-C280-4539-9B9D-003D9423E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dirty="0"/>
              <a:t>              NEE: Het betreft een incident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12291" name="Tijdelijke aanduiding voor inhoud 5">
            <a:extLst>
              <a:ext uri="{FF2B5EF4-FFF2-40B4-BE49-F238E27FC236}">
                <a16:creationId xmlns:a16="http://schemas.microsoft.com/office/drawing/2014/main" id="{AE56D84F-1BEE-4C9B-A1B5-3B4404B9A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8288"/>
            <a:ext cx="2400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Afbeelding 3" descr="VeiligThuis_Drenthe_LOGO_CMYK">
            <a:extLst>
              <a:ext uri="{FF2B5EF4-FFF2-40B4-BE49-F238E27FC236}">
                <a16:creationId xmlns:a16="http://schemas.microsoft.com/office/drawing/2014/main" id="{D3312797-6E36-4BB8-A1C4-474491B4E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22"/>
          <a:stretch>
            <a:fillRect/>
          </a:stretch>
        </p:blipFill>
        <p:spPr bwMode="auto">
          <a:xfrm>
            <a:off x="7451725" y="344488"/>
            <a:ext cx="9255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C222F80E74E429F2BCD9E8A212A8E" ma:contentTypeVersion="11" ma:contentTypeDescription="Een nieuw document maken." ma:contentTypeScope="" ma:versionID="aadd59ac2d33da9e0a47e9b73e6774cd">
  <xsd:schema xmlns:xsd="http://www.w3.org/2001/XMLSchema" xmlns:xs="http://www.w3.org/2001/XMLSchema" xmlns:p="http://schemas.microsoft.com/office/2006/metadata/properties" xmlns:ns2="38872af9-a1ea-4d99-971d-07f93743392e" xmlns:ns3="0a89612a-7589-4aa0-b207-b5660599afb1" targetNamespace="http://schemas.microsoft.com/office/2006/metadata/properties" ma:root="true" ma:fieldsID="6b16708ca02f6c5f362a55c0841d5703" ns2:_="" ns3:_="">
    <xsd:import namespace="38872af9-a1ea-4d99-971d-07f93743392e"/>
    <xsd:import namespace="0a89612a-7589-4aa0-b207-b5660599af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72af9-a1ea-4d99-971d-07f9374339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9612a-7589-4aa0-b207-b5660599af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6F652D-951E-48B4-8E6E-341902E7FC9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CDC8B9-5ACD-4D78-921D-E9D753263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85EB3E-663F-44A2-B77A-DA691D0C6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72af9-a1ea-4d99-971d-07f93743392e"/>
    <ds:schemaRef ds:uri="0a89612a-7589-4aa0-b207-b5660599af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501</Words>
  <Application>Microsoft Office PowerPoint</Application>
  <PresentationFormat>On-screen Show (4:3)</PresentationFormat>
  <Paragraphs>105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Kantoorthema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Kopland</dc:title>
  <dc:creator>administrator</dc:creator>
  <cp:lastModifiedBy>Karin Jong, de</cp:lastModifiedBy>
  <cp:revision>91</cp:revision>
  <cp:lastPrinted>2017-12-06T12:28:37Z</cp:lastPrinted>
  <dcterms:created xsi:type="dcterms:W3CDTF">2014-02-28T10:07:07Z</dcterms:created>
  <dcterms:modified xsi:type="dcterms:W3CDTF">2020-11-10T14:59:10Z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0x010100B1AC222F80E74E429F2BCD9E8A212A8E</vt:lpwstr>
  </property>
</Properties>
</file>